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8" r:id="rId4"/>
    <p:sldId id="260" r:id="rId5"/>
    <p:sldId id="269" r:id="rId6"/>
    <p:sldId id="271" r:id="rId7"/>
    <p:sldId id="270" r:id="rId8"/>
    <p:sldId id="278" r:id="rId9"/>
    <p:sldId id="279" r:id="rId10"/>
    <p:sldId id="276" r:id="rId11"/>
    <p:sldId id="272" r:id="rId12"/>
    <p:sldId id="273" r:id="rId13"/>
    <p:sldId id="280" r:id="rId14"/>
    <p:sldId id="264" r:id="rId15"/>
    <p:sldId id="267" r:id="rId16"/>
    <p:sldId id="281" r:id="rId17"/>
    <p:sldId id="275" r:id="rId18"/>
    <p:sldId id="268" r:id="rId19"/>
    <p:sldId id="259" r:id="rId20"/>
    <p:sldId id="262" r:id="rId21"/>
    <p:sldId id="265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CF4-B35B-4BF1-8E9B-4C5FB70F4BBC}" type="datetimeFigureOut">
              <a:rPr lang="nl-NL" smtClean="0"/>
              <a:pPr/>
              <a:t>12-4-2022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6DD-125B-42A2-81D5-4ABD65CAAF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CF4-B35B-4BF1-8E9B-4C5FB70F4BBC}" type="datetimeFigureOut">
              <a:rPr lang="nl-NL" smtClean="0"/>
              <a:pPr/>
              <a:t>12-4-2022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6DD-125B-42A2-81D5-4ABD65CAAF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CF4-B35B-4BF1-8E9B-4C5FB70F4BBC}" type="datetimeFigureOut">
              <a:rPr lang="nl-NL" smtClean="0"/>
              <a:pPr/>
              <a:t>12-4-2022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6DD-125B-42A2-81D5-4ABD65CAAF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CF4-B35B-4BF1-8E9B-4C5FB70F4BBC}" type="datetimeFigureOut">
              <a:rPr lang="nl-NL" smtClean="0"/>
              <a:pPr/>
              <a:t>12-4-2022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6DD-125B-42A2-81D5-4ABD65CAAF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CF4-B35B-4BF1-8E9B-4C5FB70F4BBC}" type="datetimeFigureOut">
              <a:rPr lang="nl-NL" smtClean="0"/>
              <a:pPr/>
              <a:t>12-4-2022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6DD-125B-42A2-81D5-4ABD65CAAF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CF4-B35B-4BF1-8E9B-4C5FB70F4BBC}" type="datetimeFigureOut">
              <a:rPr lang="nl-NL" smtClean="0"/>
              <a:pPr/>
              <a:t>12-4-2022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6DD-125B-42A2-81D5-4ABD65CAAF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CF4-B35B-4BF1-8E9B-4C5FB70F4BBC}" type="datetimeFigureOut">
              <a:rPr lang="nl-NL" smtClean="0"/>
              <a:pPr/>
              <a:t>12-4-2022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6DD-125B-42A2-81D5-4ABD65CAAF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CF4-B35B-4BF1-8E9B-4C5FB70F4BBC}" type="datetimeFigureOut">
              <a:rPr lang="nl-NL" smtClean="0"/>
              <a:pPr/>
              <a:t>12-4-2022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6DD-125B-42A2-81D5-4ABD65CAAF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CF4-B35B-4BF1-8E9B-4C5FB70F4BBC}" type="datetimeFigureOut">
              <a:rPr lang="nl-NL" smtClean="0"/>
              <a:pPr/>
              <a:t>12-4-2022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6DD-125B-42A2-81D5-4ABD65CAAF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CF4-B35B-4BF1-8E9B-4C5FB70F4BBC}" type="datetimeFigureOut">
              <a:rPr lang="nl-NL" smtClean="0"/>
              <a:pPr/>
              <a:t>12-4-2022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6DD-125B-42A2-81D5-4ABD65CAAF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CF4-B35B-4BF1-8E9B-4C5FB70F4BBC}" type="datetimeFigureOut">
              <a:rPr lang="nl-NL" smtClean="0"/>
              <a:pPr/>
              <a:t>12-4-2022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4676DD-125B-42A2-81D5-4ABD65CAAFC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650CF4-B35B-4BF1-8E9B-4C5FB70F4BBC}" type="datetimeFigureOut">
              <a:rPr lang="nl-NL" smtClean="0"/>
              <a:pPr/>
              <a:t>12-4-2022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4676DD-125B-42A2-81D5-4ABD65CAAFC6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D__r66sFjk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571536" y="0"/>
            <a:ext cx="7851648" cy="1828800"/>
          </a:xfrm>
        </p:spPr>
        <p:txBody>
          <a:bodyPr/>
          <a:lstStyle/>
          <a:p>
            <a:r>
              <a:rPr lang="nl-NL" dirty="0"/>
              <a:t>Samen gezond!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Samen-Gezond-e1369397833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928802"/>
            <a:ext cx="4314825" cy="322897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857620" y="5572140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BRAVO</a:t>
            </a:r>
          </a:p>
          <a:p>
            <a:endParaRPr lang="nl-NL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10" y="0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Alcoholgebruik in NL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4" descr="zwaredrink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916113"/>
            <a:ext cx="3908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lcoh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928802"/>
            <a:ext cx="3929090" cy="4291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Alcohol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428596" y="2928934"/>
            <a:ext cx="7854696" cy="1752600"/>
          </a:xfrm>
        </p:spPr>
        <p:txBody>
          <a:bodyPr>
            <a:normAutofit lnSpcReduction="10000"/>
          </a:bodyPr>
          <a:lstStyle/>
          <a:p>
            <a:pPr algn="l"/>
            <a:endParaRPr lang="nl-NL" dirty="0"/>
          </a:p>
          <a:p>
            <a:pPr algn="l"/>
            <a:r>
              <a:rPr lang="nl-NL" dirty="0"/>
              <a:t>Bespreek in tweetallen:</a:t>
            </a:r>
          </a:p>
          <a:p>
            <a:pPr algn="l"/>
            <a:r>
              <a:rPr lang="nl-NL" dirty="0"/>
              <a:t>Waarom is de leeftijd waar op je alcohol mag drinken verhoogd?</a:t>
            </a:r>
          </a:p>
        </p:txBody>
      </p:sp>
      <p:pic>
        <p:nvPicPr>
          <p:cNvPr id="6" name="Afbeelding 5" descr="12585-Geen Alcohol Onder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572008"/>
            <a:ext cx="3810000" cy="2085975"/>
          </a:xfrm>
          <a:prstGeom prst="rect">
            <a:avLst/>
          </a:prstGeom>
        </p:spPr>
      </p:pic>
      <p:pic>
        <p:nvPicPr>
          <p:cNvPr id="7" name="Afbeelding 6" descr="16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285860"/>
            <a:ext cx="3086100" cy="147637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57158" y="2143116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De leeftijdsgrens voor </a:t>
            </a:r>
            <a:r>
              <a:rPr lang="nl-NL" dirty="0"/>
              <a:t>alcohol gebruik van 16 jaar naar 18 jaar.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1472" y="-285776"/>
            <a:ext cx="7851648" cy="1828800"/>
          </a:xfrm>
        </p:spPr>
        <p:txBody>
          <a:bodyPr/>
          <a:lstStyle/>
          <a:p>
            <a:pPr marL="914400" indent="-914400" algn="l"/>
            <a:r>
              <a:rPr lang="nl-NL" dirty="0"/>
              <a:t>Gevolgen alcohol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7286676" cy="457203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nl-NL" dirty="0"/>
              <a:t> korte en lange termijn geheugen verslechterd</a:t>
            </a:r>
          </a:p>
          <a:p>
            <a:pPr algn="l">
              <a:buFont typeface="Arial" pitchFamily="34" charset="0"/>
              <a:buChar char="•"/>
            </a:pPr>
            <a:r>
              <a:rPr lang="nl-NL" dirty="0"/>
              <a:t> vergiftiging van het lever </a:t>
            </a:r>
          </a:p>
          <a:p>
            <a:pPr algn="l">
              <a:buFont typeface="Arial" pitchFamily="34" charset="0"/>
              <a:buChar char="•"/>
            </a:pPr>
            <a:r>
              <a:rPr lang="nl-NL" dirty="0"/>
              <a:t> functioneren hart en bloedvaten gaat achteruit</a:t>
            </a:r>
          </a:p>
          <a:p>
            <a:pPr algn="l">
              <a:buFont typeface="Arial" pitchFamily="34" charset="0"/>
              <a:buChar char="•"/>
            </a:pPr>
            <a:r>
              <a:rPr lang="nl-NL" dirty="0"/>
              <a:t> maagproblemen</a:t>
            </a:r>
          </a:p>
          <a:p>
            <a:pPr algn="l">
              <a:buFont typeface="Arial" pitchFamily="34" charset="0"/>
              <a:buChar char="•"/>
            </a:pPr>
            <a:r>
              <a:rPr lang="nl-NL" dirty="0"/>
              <a:t> kanker </a:t>
            </a:r>
          </a:p>
          <a:p>
            <a:pPr algn="l"/>
            <a:r>
              <a:rPr lang="nl-NL" dirty="0"/>
              <a:t> </a:t>
            </a:r>
          </a:p>
          <a:p>
            <a:pPr algn="l"/>
            <a:endParaRPr lang="nl-NL" dirty="0"/>
          </a:p>
        </p:txBody>
      </p:sp>
      <p:pic>
        <p:nvPicPr>
          <p:cNvPr id="4" name="Picture 4" descr="alcohol-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00438"/>
            <a:ext cx="3648962" cy="2762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Filmpje rokerslongen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2"/>
              </a:rPr>
              <a:t>How Smoking 30 PACKS of Cigarettes Wrecks Your Lungs ● You Must See This ! - YouTube</a:t>
            </a:r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 Ongezonde Voeding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0034" y="2214554"/>
            <a:ext cx="8001056" cy="3143272"/>
          </a:xfrm>
        </p:spPr>
        <p:txBody>
          <a:bodyPr>
            <a:normAutofit/>
          </a:bodyPr>
          <a:lstStyle/>
          <a:p>
            <a:pPr algn="l"/>
            <a:endParaRPr lang="nl-NL" dirty="0"/>
          </a:p>
          <a:p>
            <a:pPr algn="l"/>
            <a:r>
              <a:rPr lang="nl-NL" dirty="0"/>
              <a:t>Gevolgen:</a:t>
            </a:r>
          </a:p>
          <a:p>
            <a:pPr algn="l">
              <a:buFontTx/>
              <a:buChar char="-"/>
            </a:pPr>
            <a:r>
              <a:rPr lang="nl-NL" dirty="0"/>
              <a:t>Wie koopt er wel eens iets op school of bij de winkel?</a:t>
            </a:r>
          </a:p>
          <a:p>
            <a:pPr algn="l">
              <a:buFontTx/>
              <a:buChar char="-"/>
            </a:pPr>
            <a:endParaRPr lang="nl-NL" dirty="0"/>
          </a:p>
          <a:p>
            <a:pPr algn="l"/>
            <a:endParaRPr lang="nl-NL" dirty="0"/>
          </a:p>
          <a:p>
            <a:pPr algn="l"/>
            <a:r>
              <a:rPr lang="nl-NL" dirty="0"/>
              <a:t>Energiedranken    </a:t>
            </a:r>
            <a:r>
              <a:rPr lang="nl-NL" dirty="0">
                <a:sym typeface="Wingdings" pitchFamily="2" charset="2"/>
              </a:rPr>
              <a:t></a:t>
            </a:r>
            <a:endParaRPr lang="nl-NL" dirty="0"/>
          </a:p>
        </p:txBody>
      </p:sp>
      <p:pic>
        <p:nvPicPr>
          <p:cNvPr id="4" name="Afbeelding 3" descr="radarsuik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4286250"/>
            <a:ext cx="4572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-428652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Voorbeelden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4282" y="5105400"/>
            <a:ext cx="7854696" cy="1752600"/>
          </a:xfrm>
        </p:spPr>
        <p:txBody>
          <a:bodyPr/>
          <a:lstStyle/>
          <a:p>
            <a:pPr algn="l"/>
            <a:r>
              <a:rPr lang="nl-NL" dirty="0"/>
              <a:t>Energiedranken    </a:t>
            </a:r>
            <a:r>
              <a:rPr lang="nl-NL" dirty="0">
                <a:sym typeface="Wingdings" pitchFamily="2" charset="2"/>
              </a:rPr>
              <a:t></a:t>
            </a:r>
            <a:endParaRPr lang="nl-NL" dirty="0"/>
          </a:p>
        </p:txBody>
      </p:sp>
      <p:pic>
        <p:nvPicPr>
          <p:cNvPr id="4" name="Afbeelding 3" descr="radarsuik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4143380"/>
            <a:ext cx="4572000" cy="2571750"/>
          </a:xfrm>
          <a:prstGeom prst="rect">
            <a:avLst/>
          </a:prstGeom>
        </p:spPr>
      </p:pic>
      <p:pic>
        <p:nvPicPr>
          <p:cNvPr id="5" name="Afbeelding 4" descr="article3_1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1" y="1357298"/>
            <a:ext cx="3500462" cy="247915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14282" y="207167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Vet eten    </a:t>
            </a:r>
            <a:r>
              <a:rPr lang="nl-NL" sz="2800" dirty="0">
                <a:sym typeface="Wingdings" pitchFamily="2" charset="2"/>
              </a:rPr>
              <a:t></a:t>
            </a:r>
            <a:endParaRPr lang="nl-NL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28596" y="-214338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Vraag: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7854696" cy="1752600"/>
          </a:xfrm>
        </p:spPr>
        <p:txBody>
          <a:bodyPr/>
          <a:lstStyle/>
          <a:p>
            <a:pPr algn="l"/>
            <a:r>
              <a:rPr lang="nl-NL" dirty="0"/>
              <a:t>Hoeveel suikerklonten denk je dat er in een flesje AA Drink zitten?</a:t>
            </a:r>
          </a:p>
        </p:txBody>
      </p:sp>
      <p:pic>
        <p:nvPicPr>
          <p:cNvPr id="6" name="Afbeelding 5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928934"/>
            <a:ext cx="2566649" cy="36311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-214338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Voedingsstoffen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89304" y="1714488"/>
            <a:ext cx="7854696" cy="1752600"/>
          </a:xfrm>
        </p:spPr>
        <p:txBody>
          <a:bodyPr/>
          <a:lstStyle/>
          <a:p>
            <a:pPr algn="l"/>
            <a:r>
              <a:rPr lang="nl-NL" dirty="0"/>
              <a:t>Welke voedingsstoffen zijn er?</a:t>
            </a:r>
          </a:p>
        </p:txBody>
      </p:sp>
      <p:pic>
        <p:nvPicPr>
          <p:cNvPr id="5" name="Afbeelding 4" descr="koolhydrat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214554"/>
            <a:ext cx="78867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428652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Gezonde voeding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pic>
        <p:nvPicPr>
          <p:cNvPr id="4" name="Afbeelding 3" descr="Schijf_van_Vij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857364"/>
            <a:ext cx="4286280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0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Bewegen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28596" y="2500306"/>
            <a:ext cx="7854696" cy="1752600"/>
          </a:xfrm>
        </p:spPr>
        <p:txBody>
          <a:bodyPr>
            <a:normAutofit fontScale="92500" lnSpcReduction="20000"/>
          </a:bodyPr>
          <a:lstStyle/>
          <a:p>
            <a:pPr algn="l">
              <a:buFontTx/>
              <a:buChar char="-"/>
            </a:pPr>
            <a:r>
              <a:rPr lang="nl-NL" dirty="0"/>
              <a:t> De Nederlandse Norm Gezond Bewegen</a:t>
            </a:r>
          </a:p>
          <a:p>
            <a:pPr algn="l">
              <a:buFontTx/>
              <a:buChar char="-"/>
            </a:pPr>
            <a:r>
              <a:rPr lang="nl-NL" dirty="0"/>
              <a:t> Jeugd -&gt; 60 min per dag en 3x per week spierversterkende oefeningen</a:t>
            </a:r>
          </a:p>
          <a:p>
            <a:pPr algn="l">
              <a:buFontTx/>
              <a:buChar char="-"/>
            </a:pPr>
            <a:r>
              <a:rPr lang="nl-NL" dirty="0"/>
              <a:t>Ouderen </a:t>
            </a:r>
            <a:r>
              <a:rPr lang="nl-NL"/>
              <a:t>-&gt; 30 </a:t>
            </a:r>
            <a:r>
              <a:rPr lang="nl-NL" dirty="0"/>
              <a:t>min </a:t>
            </a:r>
            <a:r>
              <a:rPr lang="nl-NL"/>
              <a:t>per dag </a:t>
            </a:r>
            <a:r>
              <a:rPr lang="nl-NL" dirty="0"/>
              <a:t>matig intensief en 2x per week spierversterkende oefeningen.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857224" y="4714884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Voldoet iedereen aan deze norm?</a:t>
            </a:r>
          </a:p>
          <a:p>
            <a:pPr algn="ctr"/>
            <a:r>
              <a:rPr lang="nl-NL" sz="2400" dirty="0"/>
              <a:t>Voldoet Nederland aan de Nederlandse Norm Gezond Bewegen?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BRAVO - Gezondheid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277957" y="3929081"/>
            <a:ext cx="7854696" cy="1752600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	</a:t>
            </a:r>
          </a:p>
          <a:p>
            <a:endParaRPr lang="nl-NL" dirty="0"/>
          </a:p>
        </p:txBody>
      </p:sp>
      <p:pic>
        <p:nvPicPr>
          <p:cNvPr id="1026" name="Picture 2" descr="Cookies accepteren : funest voor de gezondheid | Grappige plaatjes, Humor  grappig, Grappig">
            <a:extLst>
              <a:ext uri="{FF2B5EF4-FFF2-40B4-BE49-F238E27FC236}">
                <a16:creationId xmlns:a16="http://schemas.microsoft.com/office/drawing/2014/main" id="{E6C38061-961F-457C-82D5-113C261E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45" y="2092525"/>
            <a:ext cx="66103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10" y="0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Bewegen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7158" y="2143116"/>
            <a:ext cx="7854696" cy="1752600"/>
          </a:xfrm>
        </p:spPr>
        <p:txBody>
          <a:bodyPr/>
          <a:lstStyle/>
          <a:p>
            <a:pPr algn="l"/>
            <a:r>
              <a:rPr lang="nl-NL" dirty="0"/>
              <a:t>Hoeveel mensen voldeden de afgelopen jaren aan de verschillende normen:</a:t>
            </a:r>
          </a:p>
          <a:p>
            <a:pPr algn="l"/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286124"/>
            <a:ext cx="5445401" cy="270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1472" y="0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Ontspanning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7854696" cy="17526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nl-NL" dirty="0"/>
              <a:t>Wat houdt het in?</a:t>
            </a:r>
          </a:p>
          <a:p>
            <a:pPr marL="457200" indent="-457200" algn="l">
              <a:buFontTx/>
              <a:buChar char="-"/>
            </a:pPr>
            <a:r>
              <a:rPr lang="nl-NL" dirty="0"/>
              <a:t>Slaap?</a:t>
            </a:r>
          </a:p>
          <a:p>
            <a:pPr marL="457200" indent="-457200" algn="l">
              <a:buFontTx/>
              <a:buChar char="-"/>
            </a:pPr>
            <a:r>
              <a:rPr lang="nl-NL" dirty="0"/>
              <a:t>Actieve rust</a:t>
            </a:r>
          </a:p>
          <a:p>
            <a:pPr marL="457200" indent="-457200" algn="l">
              <a:buFontTx/>
              <a:buChar char="-"/>
            </a:pPr>
            <a:r>
              <a:rPr lang="nl-NL" dirty="0"/>
              <a:t>Hoe lang moet je per dag ontspannen?</a:t>
            </a:r>
          </a:p>
          <a:p>
            <a:pPr marL="457200" indent="-457200" algn="l">
              <a:buFontTx/>
              <a:buChar char="-"/>
            </a:pPr>
            <a:r>
              <a:rPr lang="nl-NL" dirty="0"/>
              <a:t>Bewegen zorgt voor ontspanning</a:t>
            </a:r>
          </a:p>
          <a:p>
            <a:pPr marL="457200" indent="-457200" algn="l">
              <a:buFontTx/>
              <a:buChar char="-"/>
            </a:pPr>
            <a:endParaRPr lang="nl-NL" dirty="0"/>
          </a:p>
        </p:txBody>
      </p:sp>
      <p:pic>
        <p:nvPicPr>
          <p:cNvPr id="2050" name="Picture 2" descr="Funniest Gamer RAGE Quit Compilation! LOL - YouTube">
            <a:extLst>
              <a:ext uri="{FF2B5EF4-FFF2-40B4-BE49-F238E27FC236}">
                <a16:creationId xmlns:a16="http://schemas.microsoft.com/office/drawing/2014/main" id="{85173A2E-C8DE-43B5-ADEA-ED4A8F359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4187957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BRAVO 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dirty="0"/>
              <a:t>Wat betekent het? </a:t>
            </a:r>
          </a:p>
          <a:p>
            <a:pPr algn="ctr"/>
            <a:r>
              <a:rPr lang="nl-NL" dirty="0"/>
              <a:t>Heeft iemand een idee?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Bravo staat voor: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0034" y="2786058"/>
            <a:ext cx="7854696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nl-NL" dirty="0"/>
              <a:t>Veel </a:t>
            </a:r>
            <a:r>
              <a:rPr lang="nl-NL" b="1" dirty="0"/>
              <a:t>B</a:t>
            </a:r>
            <a:r>
              <a:rPr lang="nl-NL" dirty="0"/>
              <a:t>ewegen</a:t>
            </a:r>
          </a:p>
          <a:p>
            <a:pPr algn="l"/>
            <a:r>
              <a:rPr lang="nl-NL" dirty="0"/>
              <a:t>Niet </a:t>
            </a:r>
            <a:r>
              <a:rPr lang="nl-NL" b="1" dirty="0"/>
              <a:t>R</a:t>
            </a:r>
            <a:r>
              <a:rPr lang="nl-NL" dirty="0"/>
              <a:t>oken</a:t>
            </a:r>
          </a:p>
          <a:p>
            <a:pPr algn="l"/>
            <a:r>
              <a:rPr lang="nl-NL" dirty="0"/>
              <a:t>Matig </a:t>
            </a:r>
            <a:r>
              <a:rPr lang="nl-NL" b="1" dirty="0"/>
              <a:t>A</a:t>
            </a:r>
            <a:r>
              <a:rPr lang="nl-NL" dirty="0"/>
              <a:t>lcoholgebruik</a:t>
            </a:r>
          </a:p>
          <a:p>
            <a:pPr algn="l"/>
            <a:r>
              <a:rPr lang="nl-NL" dirty="0"/>
              <a:t>Gezonde </a:t>
            </a:r>
            <a:r>
              <a:rPr lang="nl-NL" b="1" dirty="0"/>
              <a:t>V</a:t>
            </a:r>
            <a:r>
              <a:rPr lang="nl-NL" dirty="0"/>
              <a:t>oeding</a:t>
            </a:r>
          </a:p>
          <a:p>
            <a:pPr algn="l"/>
            <a:r>
              <a:rPr lang="nl-NL" dirty="0"/>
              <a:t>Voldoende </a:t>
            </a:r>
            <a:r>
              <a:rPr lang="nl-NL" b="1" dirty="0"/>
              <a:t>O</a:t>
            </a:r>
            <a:r>
              <a:rPr lang="nl-NL" dirty="0"/>
              <a:t>ntspanning</a:t>
            </a:r>
          </a:p>
        </p:txBody>
      </p:sp>
      <p:pic>
        <p:nvPicPr>
          <p:cNvPr id="4" name="Afbeelding 3" descr="054034_gezondplaatje_133x145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643182"/>
            <a:ext cx="1776421" cy="1936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Opdracht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5720" y="2571744"/>
            <a:ext cx="7854696" cy="1752600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Bespreek in een tweetal de volgende vraag:</a:t>
            </a:r>
          </a:p>
          <a:p>
            <a:pPr algn="l"/>
            <a:r>
              <a:rPr lang="nl-NL" dirty="0"/>
              <a:t>Waarom zouden mensen beginnen met roken?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51648" cy="1828800"/>
          </a:xfrm>
        </p:spPr>
        <p:txBody>
          <a:bodyPr/>
          <a:lstStyle/>
          <a:p>
            <a:pPr marL="914400" indent="-914400" algn="l"/>
            <a:r>
              <a:rPr lang="nl-NL" dirty="0"/>
              <a:t>Roken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l-NL" dirty="0"/>
              <a:t>Puberteit</a:t>
            </a:r>
            <a:r>
              <a:rPr lang="nl-NL" dirty="0">
                <a:sym typeface="Wingdings" pitchFamily="2" charset="2"/>
              </a:rPr>
              <a:t> in ontwikkelingomgeving</a:t>
            </a:r>
            <a:r>
              <a:rPr lang="nl-NL" dirty="0"/>
              <a:t> </a:t>
            </a:r>
            <a:r>
              <a:rPr lang="nl-NL" dirty="0">
                <a:sym typeface="Wingdings" pitchFamily="2" charset="2"/>
              </a:rPr>
              <a:t> verslaving</a:t>
            </a:r>
            <a:endParaRPr lang="nl-NL" dirty="0"/>
          </a:p>
          <a:p>
            <a:pPr algn="l"/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428660" y="-500090"/>
            <a:ext cx="7851648" cy="1828800"/>
          </a:xfrm>
        </p:spPr>
        <p:txBody>
          <a:bodyPr/>
          <a:lstStyle/>
          <a:p>
            <a:pPr algn="ctr"/>
            <a:r>
              <a:rPr lang="nl-NL" dirty="0"/>
              <a:t>Gevolgen van roken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286808" cy="2786082"/>
          </a:xfrm>
        </p:spPr>
        <p:txBody>
          <a:bodyPr>
            <a:normAutofit fontScale="85000" lnSpcReduction="20000"/>
          </a:bodyPr>
          <a:lstStyle/>
          <a:p>
            <a:pPr algn="l"/>
            <a:endParaRPr lang="nl-NL" b="1" u="sng" dirty="0"/>
          </a:p>
          <a:p>
            <a:pPr algn="l"/>
            <a:r>
              <a:rPr lang="nl-NL" b="1" u="sng" dirty="0"/>
              <a:t>Gevolgen op korte termijn:</a:t>
            </a:r>
          </a:p>
          <a:p>
            <a:pPr algn="l"/>
            <a:endParaRPr lang="nl-NL" dirty="0"/>
          </a:p>
          <a:p>
            <a:pPr algn="l">
              <a:buFont typeface="Arial" pitchFamily="34" charset="0"/>
              <a:buChar char="•"/>
            </a:pPr>
            <a:r>
              <a:rPr lang="nl-NL" dirty="0"/>
              <a:t> mond en tandproblemen</a:t>
            </a:r>
          </a:p>
          <a:p>
            <a:pPr algn="l">
              <a:buFont typeface="Arial" pitchFamily="34" charset="0"/>
              <a:buChar char="•"/>
            </a:pPr>
            <a:r>
              <a:rPr lang="nl-NL" dirty="0"/>
              <a:t> luchtwegproblemen (astmatisch) </a:t>
            </a:r>
          </a:p>
          <a:p>
            <a:pPr algn="l">
              <a:buFont typeface="Arial" pitchFamily="34" charset="0"/>
              <a:buChar char="•"/>
            </a:pPr>
            <a:r>
              <a:rPr lang="nl-NL" dirty="0"/>
              <a:t> problemen bij inspanning</a:t>
            </a:r>
          </a:p>
          <a:p>
            <a:pPr algn="l">
              <a:buFont typeface="Arial" pitchFamily="34" charset="0"/>
              <a:buChar char="•"/>
            </a:pPr>
            <a:r>
              <a:rPr lang="nl-NL" dirty="0"/>
              <a:t> trage wondgenezing</a:t>
            </a:r>
          </a:p>
          <a:p>
            <a:pPr algn="l">
              <a:buFont typeface="Arial" pitchFamily="34" charset="0"/>
              <a:buChar char="•"/>
            </a:pPr>
            <a:r>
              <a:rPr lang="nl-NL" dirty="0"/>
              <a:t> rokershoest</a:t>
            </a:r>
          </a:p>
          <a:p>
            <a:pPr algn="l"/>
            <a:endParaRPr lang="nl-NL" dirty="0"/>
          </a:p>
        </p:txBody>
      </p:sp>
      <p:pic>
        <p:nvPicPr>
          <p:cNvPr id="6" name="Afbeelding 5" descr="rokerstan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571744"/>
            <a:ext cx="3406610" cy="19097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-428652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Gevolgen van roken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429684" cy="242889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nl-NL" b="1" u="sng" dirty="0"/>
              <a:t>Gevolgen op de lange termijn:</a:t>
            </a:r>
          </a:p>
          <a:p>
            <a:pPr algn="l"/>
            <a:endParaRPr lang="nl-NL" dirty="0"/>
          </a:p>
          <a:p>
            <a:pPr algn="l">
              <a:buFont typeface="Arial" pitchFamily="34" charset="0"/>
              <a:buChar char="•"/>
            </a:pPr>
            <a:r>
              <a:rPr lang="nl-NL" dirty="0"/>
              <a:t> verschillende soorten kanker (longkanker, hoofd/hals)</a:t>
            </a:r>
          </a:p>
          <a:p>
            <a:pPr algn="l">
              <a:buFont typeface="Arial" pitchFamily="34" charset="0"/>
              <a:buChar char="•"/>
            </a:pPr>
            <a:r>
              <a:rPr lang="nl-NL" dirty="0"/>
              <a:t> afname vruchtbaarheid</a:t>
            </a:r>
          </a:p>
          <a:p>
            <a:pPr algn="l">
              <a:buFont typeface="Arial" pitchFamily="34" charset="0"/>
              <a:buChar char="•"/>
            </a:pPr>
            <a:r>
              <a:rPr lang="nl-NL" dirty="0"/>
              <a:t> beroertes</a:t>
            </a:r>
          </a:p>
          <a:p>
            <a:pPr algn="l">
              <a:buFont typeface="Arial" pitchFamily="34" charset="0"/>
              <a:buChar char="•"/>
            </a:pPr>
            <a:r>
              <a:rPr lang="nl-NL" dirty="0"/>
              <a:t> hartfalen</a:t>
            </a:r>
          </a:p>
          <a:p>
            <a:pPr algn="l">
              <a:buFont typeface="Arial" pitchFamily="34" charset="0"/>
              <a:buChar char="•"/>
            </a:pPr>
            <a:r>
              <a:rPr lang="nl-NL" dirty="0"/>
              <a:t> lelijke tanden</a:t>
            </a:r>
          </a:p>
          <a:p>
            <a:pPr algn="l">
              <a:buFont typeface="Arial" pitchFamily="34" charset="0"/>
              <a:buChar char="•"/>
            </a:pPr>
            <a:endParaRPr lang="nl-NL" dirty="0"/>
          </a:p>
          <a:p>
            <a:pPr algn="l">
              <a:buFont typeface="Arial" pitchFamily="34" charset="0"/>
              <a:buChar char="•"/>
            </a:pPr>
            <a:endParaRPr lang="nl-NL" dirty="0"/>
          </a:p>
        </p:txBody>
      </p:sp>
      <p:pic>
        <p:nvPicPr>
          <p:cNvPr id="4" name="Afbeelding 3" descr="gevolgen-van-roken-300x1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643446"/>
            <a:ext cx="2857500" cy="1552575"/>
          </a:xfrm>
          <a:prstGeom prst="rect">
            <a:avLst/>
          </a:prstGeom>
        </p:spPr>
      </p:pic>
      <p:pic>
        <p:nvPicPr>
          <p:cNvPr id="5" name="Afbeelding 4" descr="gezonde-long-en-rokerslong-410782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286256"/>
            <a:ext cx="2705100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Vraag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l-NL" dirty="0"/>
              <a:t>In welke provincie wordt het meeste alcohol gedronken?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4998</TotalTime>
  <Words>334</Words>
  <Application>Microsoft Office PowerPoint</Application>
  <PresentationFormat>Diavoorstelling (4:3)</PresentationFormat>
  <Paragraphs>81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Constantia</vt:lpstr>
      <vt:lpstr>Wingdings 2</vt:lpstr>
      <vt:lpstr>Stroom</vt:lpstr>
      <vt:lpstr>Samen gezond!</vt:lpstr>
      <vt:lpstr>BRAVO - Gezondheid</vt:lpstr>
      <vt:lpstr>BRAVO  </vt:lpstr>
      <vt:lpstr>Bravo staat voor:</vt:lpstr>
      <vt:lpstr>Opdracht</vt:lpstr>
      <vt:lpstr>Roken</vt:lpstr>
      <vt:lpstr>Gevolgen van roken</vt:lpstr>
      <vt:lpstr>Gevolgen van roken</vt:lpstr>
      <vt:lpstr>Vraag</vt:lpstr>
      <vt:lpstr>Alcoholgebruik in NL</vt:lpstr>
      <vt:lpstr>Alcohol</vt:lpstr>
      <vt:lpstr>Gevolgen alcohol</vt:lpstr>
      <vt:lpstr>Filmpje rokerslongen</vt:lpstr>
      <vt:lpstr> Ongezonde Voeding</vt:lpstr>
      <vt:lpstr>Voorbeelden</vt:lpstr>
      <vt:lpstr>Vraag:</vt:lpstr>
      <vt:lpstr>Voedingsstoffen </vt:lpstr>
      <vt:lpstr>Gezonde voeding</vt:lpstr>
      <vt:lpstr>Bewegen</vt:lpstr>
      <vt:lpstr>Bewegen</vt:lpstr>
      <vt:lpstr>Ontspanning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Gezonde leefstijl</dc:title>
  <dc:creator>Eigenaar</dc:creator>
  <cp:lastModifiedBy>A. Hietkamp</cp:lastModifiedBy>
  <cp:revision>107</cp:revision>
  <dcterms:created xsi:type="dcterms:W3CDTF">2014-11-12T14:48:59Z</dcterms:created>
  <dcterms:modified xsi:type="dcterms:W3CDTF">2022-04-12T10:45:53Z</dcterms:modified>
</cp:coreProperties>
</file>